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D9AAE-FE85-4ECA-8D5D-8A08810EE51B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52053D-9670-48FA-89FB-9E9ECDDB1AFA}">
      <dgm:prSet phldrT="[Text]" custT="1"/>
      <dgm:spPr/>
      <dgm:t>
        <a:bodyPr/>
        <a:lstStyle/>
        <a:p>
          <a:r>
            <a:rPr lang="pt-BR" sz="2000" dirty="0" smtClean="0"/>
            <a:t>“Ele(a) é terrível! Vai dar trabalho!”</a:t>
          </a:r>
          <a:endParaRPr lang="pt-BR" sz="2000" dirty="0"/>
        </a:p>
      </dgm:t>
    </dgm:pt>
    <dgm:pt modelId="{1C3CB323-68D5-4B7A-94BA-9B92C77FBDF3}" type="parTrans" cxnId="{8E72E0FE-7CB1-4759-8399-CF5FA88A24BD}">
      <dgm:prSet/>
      <dgm:spPr/>
      <dgm:t>
        <a:bodyPr/>
        <a:lstStyle/>
        <a:p>
          <a:endParaRPr lang="pt-BR"/>
        </a:p>
      </dgm:t>
    </dgm:pt>
    <dgm:pt modelId="{7B23B17F-A55E-4BD9-BDEE-663438FB9388}" type="sibTrans" cxnId="{8E72E0FE-7CB1-4759-8399-CF5FA88A24BD}">
      <dgm:prSet/>
      <dgm:spPr/>
      <dgm:t>
        <a:bodyPr/>
        <a:lstStyle/>
        <a:p>
          <a:endParaRPr lang="pt-BR"/>
        </a:p>
      </dgm:t>
    </dgm:pt>
    <dgm:pt modelId="{283D5D74-754E-4AEC-BB38-195CCBB8A7C1}">
      <dgm:prSet phldrT="[Text]" custT="1"/>
      <dgm:spPr/>
      <dgm:t>
        <a:bodyPr/>
        <a:lstStyle/>
        <a:p>
          <a:r>
            <a:rPr lang="pt-BR" sz="1700" dirty="0" smtClean="0"/>
            <a:t>Educador adere e perpetua o pré-conceito parental</a:t>
          </a:r>
          <a:endParaRPr lang="pt-BR" sz="1700" dirty="0"/>
        </a:p>
      </dgm:t>
    </dgm:pt>
    <dgm:pt modelId="{C30E28E7-76BD-4129-90CE-3AAA82F81825}" type="parTrans" cxnId="{DC4B026B-B4FD-4DDF-AAB5-309A5F08D5AE}">
      <dgm:prSet/>
      <dgm:spPr/>
      <dgm:t>
        <a:bodyPr/>
        <a:lstStyle/>
        <a:p>
          <a:endParaRPr lang="pt-BR"/>
        </a:p>
      </dgm:t>
    </dgm:pt>
    <dgm:pt modelId="{ECA534F5-C352-4064-951B-D20D12D3CEBA}" type="sibTrans" cxnId="{DC4B026B-B4FD-4DDF-AAB5-309A5F08D5AE}">
      <dgm:prSet/>
      <dgm:spPr/>
      <dgm:t>
        <a:bodyPr/>
        <a:lstStyle/>
        <a:p>
          <a:endParaRPr lang="pt-BR"/>
        </a:p>
      </dgm:t>
    </dgm:pt>
    <dgm:pt modelId="{1EE0D607-8369-4CF3-A567-5187A1EA25F0}">
      <dgm:prSet phldrT="[Text]" custT="1"/>
      <dgm:spPr/>
      <dgm:t>
        <a:bodyPr/>
        <a:lstStyle/>
        <a:p>
          <a:r>
            <a:rPr lang="pt-BR" sz="1500" dirty="0" smtClean="0"/>
            <a:t>Aluno(a) responde consciente ou inconscientemente fazendo “jus” ao pré-conceito</a:t>
          </a:r>
          <a:endParaRPr lang="pt-BR" sz="1500" dirty="0"/>
        </a:p>
      </dgm:t>
    </dgm:pt>
    <dgm:pt modelId="{77BA0282-42DE-4B0C-BAF4-8A282BD264AD}" type="parTrans" cxnId="{CF161E47-CFDE-4422-85DB-6DBAE373FCA6}">
      <dgm:prSet/>
      <dgm:spPr/>
      <dgm:t>
        <a:bodyPr/>
        <a:lstStyle/>
        <a:p>
          <a:endParaRPr lang="pt-BR"/>
        </a:p>
      </dgm:t>
    </dgm:pt>
    <dgm:pt modelId="{0BF38C0A-3230-4BEF-903E-F417F0B3E9B3}" type="sibTrans" cxnId="{CF161E47-CFDE-4422-85DB-6DBAE373FCA6}">
      <dgm:prSet/>
      <dgm:spPr/>
      <dgm:t>
        <a:bodyPr/>
        <a:lstStyle/>
        <a:p>
          <a:endParaRPr lang="pt-BR"/>
        </a:p>
      </dgm:t>
    </dgm:pt>
    <dgm:pt modelId="{49307B40-A057-4250-AC25-6B507BD7F794}">
      <dgm:prSet phldrT="[Text]" custT="1"/>
      <dgm:spPr/>
      <dgm:t>
        <a:bodyPr/>
        <a:lstStyle/>
        <a:p>
          <a:r>
            <a:rPr lang="pt-BR" sz="1800" dirty="0" smtClean="0"/>
            <a:t>Comportamento escolar </a:t>
          </a:r>
          <a:r>
            <a:rPr lang="pt-BR" sz="1800" b="1" dirty="0" smtClean="0"/>
            <a:t>=</a:t>
          </a:r>
          <a:r>
            <a:rPr lang="pt-BR" sz="1800" dirty="0" smtClean="0"/>
            <a:t> comportamento familiar</a:t>
          </a:r>
          <a:endParaRPr lang="pt-BR" sz="1800" dirty="0"/>
        </a:p>
      </dgm:t>
    </dgm:pt>
    <dgm:pt modelId="{4D7F6D02-BBF7-43ED-858A-22CB0AABD9DB}" type="parTrans" cxnId="{2B0A99FB-C97E-40C9-9F96-D01C96EEDAA3}">
      <dgm:prSet/>
      <dgm:spPr/>
      <dgm:t>
        <a:bodyPr/>
        <a:lstStyle/>
        <a:p>
          <a:endParaRPr lang="pt-BR"/>
        </a:p>
      </dgm:t>
    </dgm:pt>
    <dgm:pt modelId="{FAE45730-48C0-41C7-A04F-65592E5EEBD2}" type="sibTrans" cxnId="{2B0A99FB-C97E-40C9-9F96-D01C96EEDAA3}">
      <dgm:prSet/>
      <dgm:spPr/>
      <dgm:t>
        <a:bodyPr/>
        <a:lstStyle/>
        <a:p>
          <a:endParaRPr lang="pt-BR"/>
        </a:p>
      </dgm:t>
    </dgm:pt>
    <dgm:pt modelId="{23D81746-18E4-4186-B654-4C1B4837E613}">
      <dgm:prSet phldrT="[Text]" custT="1"/>
      <dgm:spPr/>
      <dgm:t>
        <a:bodyPr/>
        <a:lstStyle/>
        <a:p>
          <a:r>
            <a:rPr lang="pt-BR" sz="1900" dirty="0" smtClean="0"/>
            <a:t>Confirma e reforça o pré-conceito na origem</a:t>
          </a:r>
          <a:endParaRPr lang="pt-BR" sz="1900" dirty="0"/>
        </a:p>
      </dgm:t>
    </dgm:pt>
    <dgm:pt modelId="{7B4A5FCF-14A2-4F0A-970F-A615103EABBD}" type="parTrans" cxnId="{D4450DE1-63E4-4636-A5D6-D08636C4D95B}">
      <dgm:prSet/>
      <dgm:spPr/>
      <dgm:t>
        <a:bodyPr/>
        <a:lstStyle/>
        <a:p>
          <a:endParaRPr lang="pt-BR"/>
        </a:p>
      </dgm:t>
    </dgm:pt>
    <dgm:pt modelId="{3A296E13-342D-4CF3-AB86-8F1858E3BA10}" type="sibTrans" cxnId="{D4450DE1-63E4-4636-A5D6-D08636C4D95B}">
      <dgm:prSet/>
      <dgm:spPr/>
      <dgm:t>
        <a:bodyPr/>
        <a:lstStyle/>
        <a:p>
          <a:endParaRPr lang="pt-BR"/>
        </a:p>
      </dgm:t>
    </dgm:pt>
    <dgm:pt modelId="{FFE5BB73-B233-4F86-A172-2AAA4EB68BA6}">
      <dgm:prSet custT="1"/>
      <dgm:spPr/>
      <dgm:t>
        <a:bodyPr/>
        <a:lstStyle/>
        <a:p>
          <a:r>
            <a:rPr lang="pt-BR" sz="2000" dirty="0" smtClean="0"/>
            <a:t>PAIS: pré-conceito do </a:t>
          </a:r>
          <a:r>
            <a:rPr lang="pt-BR" sz="2000" smtClean="0"/>
            <a:t>filho(a)</a:t>
          </a:r>
          <a:endParaRPr lang="pt-BR" sz="2000" dirty="0"/>
        </a:p>
      </dgm:t>
    </dgm:pt>
    <dgm:pt modelId="{76A793AF-7A7F-4A57-ABA7-9EA9F790D781}" type="parTrans" cxnId="{FD38E984-C2E4-4925-9F96-DAEFB1D69A0E}">
      <dgm:prSet/>
      <dgm:spPr/>
      <dgm:t>
        <a:bodyPr/>
        <a:lstStyle/>
        <a:p>
          <a:endParaRPr lang="pt-BR"/>
        </a:p>
      </dgm:t>
    </dgm:pt>
    <dgm:pt modelId="{84034802-01DF-496B-8D81-AAB5BC6F6D71}" type="sibTrans" cxnId="{FD38E984-C2E4-4925-9F96-DAEFB1D69A0E}">
      <dgm:prSet/>
      <dgm:spPr/>
      <dgm:t>
        <a:bodyPr/>
        <a:lstStyle/>
        <a:p>
          <a:endParaRPr lang="pt-BR"/>
        </a:p>
      </dgm:t>
    </dgm:pt>
    <dgm:pt modelId="{306D585F-5715-4FE2-A3E0-33631BBFF22C}" type="pres">
      <dgm:prSet presAssocID="{FF7D9AAE-FE85-4ECA-8D5D-8A08810EE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3C1277-8FAA-4156-B23D-4692639C232E}" type="pres">
      <dgm:prSet presAssocID="{FF7D9AAE-FE85-4ECA-8D5D-8A08810EE51B}" presName="cycle" presStyleCnt="0"/>
      <dgm:spPr/>
    </dgm:pt>
    <dgm:pt modelId="{C705DBA5-E66F-4D25-9250-F2AFE4B7FE8D}" type="pres">
      <dgm:prSet presAssocID="{E052053D-9670-48FA-89FB-9E9ECDDB1AF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BE752-2A98-4C10-800F-09CB81D78311}" type="pres">
      <dgm:prSet presAssocID="{7B23B17F-A55E-4BD9-BDEE-663438FB9388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5382A073-EFD6-4513-8956-4AB36905DC93}" type="pres">
      <dgm:prSet presAssocID="{283D5D74-754E-4AEC-BB38-195CCBB8A7C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F860B0-A755-45E3-B333-2933F1740EF9}" type="pres">
      <dgm:prSet presAssocID="{1EE0D607-8369-4CF3-A567-5187A1EA25F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8606A-52C8-4282-AB29-87BBFCB4D975}" type="pres">
      <dgm:prSet presAssocID="{49307B40-A057-4250-AC25-6B507BD7F79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0EDBF-04C3-47DD-8F95-1735600B40C6}" type="pres">
      <dgm:prSet presAssocID="{23D81746-18E4-4186-B654-4C1B4837E61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41ED00-2EBB-41F2-BC99-A6421335CD75}" type="pres">
      <dgm:prSet presAssocID="{FFE5BB73-B233-4F86-A172-2AAA4EB68BA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8CD29E-CE94-4D38-80C2-C3736BC4ABE7}" type="presOf" srcId="{23D81746-18E4-4186-B654-4C1B4837E613}" destId="{8D40EDBF-04C3-47DD-8F95-1735600B40C6}" srcOrd="0" destOrd="0" presId="urn:microsoft.com/office/officeart/2005/8/layout/cycle3"/>
    <dgm:cxn modelId="{AA5E0028-4657-43EC-B0FB-3479CB5E3A2B}" type="presOf" srcId="{FF7D9AAE-FE85-4ECA-8D5D-8A08810EE51B}" destId="{306D585F-5715-4FE2-A3E0-33631BBFF22C}" srcOrd="0" destOrd="0" presId="urn:microsoft.com/office/officeart/2005/8/layout/cycle3"/>
    <dgm:cxn modelId="{084CAF4C-AE22-4914-B751-ECC2971B8E75}" type="presOf" srcId="{283D5D74-754E-4AEC-BB38-195CCBB8A7C1}" destId="{5382A073-EFD6-4513-8956-4AB36905DC93}" srcOrd="0" destOrd="0" presId="urn:microsoft.com/office/officeart/2005/8/layout/cycle3"/>
    <dgm:cxn modelId="{0772B239-F8A0-4A2A-B977-240EFEBA0881}" type="presOf" srcId="{7B23B17F-A55E-4BD9-BDEE-663438FB9388}" destId="{BE0BE752-2A98-4C10-800F-09CB81D78311}" srcOrd="0" destOrd="0" presId="urn:microsoft.com/office/officeart/2005/8/layout/cycle3"/>
    <dgm:cxn modelId="{FD38E984-C2E4-4925-9F96-DAEFB1D69A0E}" srcId="{FF7D9AAE-FE85-4ECA-8D5D-8A08810EE51B}" destId="{FFE5BB73-B233-4F86-A172-2AAA4EB68BA6}" srcOrd="5" destOrd="0" parTransId="{76A793AF-7A7F-4A57-ABA7-9EA9F790D781}" sibTransId="{84034802-01DF-496B-8D81-AAB5BC6F6D71}"/>
    <dgm:cxn modelId="{DEF161F8-24F4-4AAA-87DE-73CA3FB86F96}" type="presOf" srcId="{1EE0D607-8369-4CF3-A567-5187A1EA25F0}" destId="{95F860B0-A755-45E3-B333-2933F1740EF9}" srcOrd="0" destOrd="0" presId="urn:microsoft.com/office/officeart/2005/8/layout/cycle3"/>
    <dgm:cxn modelId="{DC4B026B-B4FD-4DDF-AAB5-309A5F08D5AE}" srcId="{FF7D9AAE-FE85-4ECA-8D5D-8A08810EE51B}" destId="{283D5D74-754E-4AEC-BB38-195CCBB8A7C1}" srcOrd="1" destOrd="0" parTransId="{C30E28E7-76BD-4129-90CE-3AAA82F81825}" sibTransId="{ECA534F5-C352-4064-951B-D20D12D3CEBA}"/>
    <dgm:cxn modelId="{61FF5DB0-D579-48E8-8FE7-F2387EA828FD}" type="presOf" srcId="{FFE5BB73-B233-4F86-A172-2AAA4EB68BA6}" destId="{FF41ED00-2EBB-41F2-BC99-A6421335CD75}" srcOrd="0" destOrd="0" presId="urn:microsoft.com/office/officeart/2005/8/layout/cycle3"/>
    <dgm:cxn modelId="{D4450DE1-63E4-4636-A5D6-D08636C4D95B}" srcId="{FF7D9AAE-FE85-4ECA-8D5D-8A08810EE51B}" destId="{23D81746-18E4-4186-B654-4C1B4837E613}" srcOrd="4" destOrd="0" parTransId="{7B4A5FCF-14A2-4F0A-970F-A615103EABBD}" sibTransId="{3A296E13-342D-4CF3-AB86-8F1858E3BA10}"/>
    <dgm:cxn modelId="{6A13BAB6-70A9-4900-B4FD-A93B1752E34F}" type="presOf" srcId="{49307B40-A057-4250-AC25-6B507BD7F794}" destId="{6C28606A-52C8-4282-AB29-87BBFCB4D975}" srcOrd="0" destOrd="0" presId="urn:microsoft.com/office/officeart/2005/8/layout/cycle3"/>
    <dgm:cxn modelId="{2B0A99FB-C97E-40C9-9F96-D01C96EEDAA3}" srcId="{FF7D9AAE-FE85-4ECA-8D5D-8A08810EE51B}" destId="{49307B40-A057-4250-AC25-6B507BD7F794}" srcOrd="3" destOrd="0" parTransId="{4D7F6D02-BBF7-43ED-858A-22CB0AABD9DB}" sibTransId="{FAE45730-48C0-41C7-A04F-65592E5EEBD2}"/>
    <dgm:cxn modelId="{8E72E0FE-7CB1-4759-8399-CF5FA88A24BD}" srcId="{FF7D9AAE-FE85-4ECA-8D5D-8A08810EE51B}" destId="{E052053D-9670-48FA-89FB-9E9ECDDB1AFA}" srcOrd="0" destOrd="0" parTransId="{1C3CB323-68D5-4B7A-94BA-9B92C77FBDF3}" sibTransId="{7B23B17F-A55E-4BD9-BDEE-663438FB9388}"/>
    <dgm:cxn modelId="{CF161E47-CFDE-4422-85DB-6DBAE373FCA6}" srcId="{FF7D9AAE-FE85-4ECA-8D5D-8A08810EE51B}" destId="{1EE0D607-8369-4CF3-A567-5187A1EA25F0}" srcOrd="2" destOrd="0" parTransId="{77BA0282-42DE-4B0C-BAF4-8A282BD264AD}" sibTransId="{0BF38C0A-3230-4BEF-903E-F417F0B3E9B3}"/>
    <dgm:cxn modelId="{0341EA61-1D21-478D-BE85-6E27CFA453BB}" type="presOf" srcId="{E052053D-9670-48FA-89FB-9E9ECDDB1AFA}" destId="{C705DBA5-E66F-4D25-9250-F2AFE4B7FE8D}" srcOrd="0" destOrd="0" presId="urn:microsoft.com/office/officeart/2005/8/layout/cycle3"/>
    <dgm:cxn modelId="{E9C227A9-7E24-4BD4-84CF-4496A41D7800}" type="presParOf" srcId="{306D585F-5715-4FE2-A3E0-33631BBFF22C}" destId="{883C1277-8FAA-4156-B23D-4692639C232E}" srcOrd="0" destOrd="0" presId="urn:microsoft.com/office/officeart/2005/8/layout/cycle3"/>
    <dgm:cxn modelId="{3AD5303F-A353-4432-87A1-6D649D491350}" type="presParOf" srcId="{883C1277-8FAA-4156-B23D-4692639C232E}" destId="{C705DBA5-E66F-4D25-9250-F2AFE4B7FE8D}" srcOrd="0" destOrd="0" presId="urn:microsoft.com/office/officeart/2005/8/layout/cycle3"/>
    <dgm:cxn modelId="{C648D3CC-3297-49D3-8ED1-8B0E54C92325}" type="presParOf" srcId="{883C1277-8FAA-4156-B23D-4692639C232E}" destId="{BE0BE752-2A98-4C10-800F-09CB81D78311}" srcOrd="1" destOrd="0" presId="urn:microsoft.com/office/officeart/2005/8/layout/cycle3"/>
    <dgm:cxn modelId="{0FF0DBAE-2881-4BFA-AC7F-9FD430FD5973}" type="presParOf" srcId="{883C1277-8FAA-4156-B23D-4692639C232E}" destId="{5382A073-EFD6-4513-8956-4AB36905DC93}" srcOrd="2" destOrd="0" presId="urn:microsoft.com/office/officeart/2005/8/layout/cycle3"/>
    <dgm:cxn modelId="{F88D1BEF-1832-4C31-9F57-9261A50FAA4C}" type="presParOf" srcId="{883C1277-8FAA-4156-B23D-4692639C232E}" destId="{95F860B0-A755-45E3-B333-2933F1740EF9}" srcOrd="3" destOrd="0" presId="urn:microsoft.com/office/officeart/2005/8/layout/cycle3"/>
    <dgm:cxn modelId="{A45BE9FB-D26C-4883-8E1B-73E542D03C54}" type="presParOf" srcId="{883C1277-8FAA-4156-B23D-4692639C232E}" destId="{6C28606A-52C8-4282-AB29-87BBFCB4D975}" srcOrd="4" destOrd="0" presId="urn:microsoft.com/office/officeart/2005/8/layout/cycle3"/>
    <dgm:cxn modelId="{7AE93177-91E9-4DA4-BFD1-28E14858BBD5}" type="presParOf" srcId="{883C1277-8FAA-4156-B23D-4692639C232E}" destId="{8D40EDBF-04C3-47DD-8F95-1735600B40C6}" srcOrd="5" destOrd="0" presId="urn:microsoft.com/office/officeart/2005/8/layout/cycle3"/>
    <dgm:cxn modelId="{1DFD062F-96AF-4158-BEB3-1ED65DD7A380}" type="presParOf" srcId="{883C1277-8FAA-4156-B23D-4692639C232E}" destId="{FF41ED00-2EBB-41F2-BC99-A6421335CD7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BE752-2A98-4C10-800F-09CB81D78311}">
      <dsp:nvSpPr>
        <dsp:cNvPr id="0" name=""/>
        <dsp:cNvSpPr/>
      </dsp:nvSpPr>
      <dsp:spPr>
        <a:xfrm>
          <a:off x="1299066" y="-6171"/>
          <a:ext cx="5394755" cy="5394755"/>
        </a:xfrm>
        <a:prstGeom prst="circularArrow">
          <a:avLst>
            <a:gd name="adj1" fmla="val 5274"/>
            <a:gd name="adj2" fmla="val 312630"/>
            <a:gd name="adj3" fmla="val 14233285"/>
            <a:gd name="adj4" fmla="val 1712400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5DBA5-E66F-4D25-9250-F2AFE4B7FE8D}">
      <dsp:nvSpPr>
        <dsp:cNvPr id="0" name=""/>
        <dsp:cNvSpPr/>
      </dsp:nvSpPr>
      <dsp:spPr>
        <a:xfrm>
          <a:off x="2973916" y="494"/>
          <a:ext cx="2045055" cy="10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“Ele(a) é terrível! Vai dar trabalho!”</a:t>
          </a:r>
          <a:endParaRPr lang="pt-BR" sz="2000" kern="1200" dirty="0"/>
        </a:p>
      </dsp:txBody>
      <dsp:txXfrm>
        <a:off x="3023832" y="50410"/>
        <a:ext cx="1945223" cy="922695"/>
      </dsp:txXfrm>
    </dsp:sp>
    <dsp:sp modelId="{5382A073-EFD6-4513-8956-4AB36905DC93}">
      <dsp:nvSpPr>
        <dsp:cNvPr id="0" name=""/>
        <dsp:cNvSpPr/>
      </dsp:nvSpPr>
      <dsp:spPr>
        <a:xfrm>
          <a:off x="4869249" y="1094765"/>
          <a:ext cx="2045055" cy="10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Educador adere e perpetua o pré-conceito parental</a:t>
          </a:r>
          <a:endParaRPr lang="pt-BR" sz="1700" kern="1200" dirty="0"/>
        </a:p>
      </dsp:txBody>
      <dsp:txXfrm>
        <a:off x="4919165" y="1144681"/>
        <a:ext cx="1945223" cy="922695"/>
      </dsp:txXfrm>
    </dsp:sp>
    <dsp:sp modelId="{95F860B0-A755-45E3-B333-2933F1740EF9}">
      <dsp:nvSpPr>
        <dsp:cNvPr id="0" name=""/>
        <dsp:cNvSpPr/>
      </dsp:nvSpPr>
      <dsp:spPr>
        <a:xfrm>
          <a:off x="4869249" y="3283307"/>
          <a:ext cx="2045055" cy="10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Aluno(a) responde consciente ou inconscientemente fazendo “jus” ao pré-conceito</a:t>
          </a:r>
          <a:endParaRPr lang="pt-BR" sz="1500" kern="1200" dirty="0"/>
        </a:p>
      </dsp:txBody>
      <dsp:txXfrm>
        <a:off x="4919165" y="3333223"/>
        <a:ext cx="1945223" cy="922695"/>
      </dsp:txXfrm>
    </dsp:sp>
    <dsp:sp modelId="{6C28606A-52C8-4282-AB29-87BBFCB4D975}">
      <dsp:nvSpPr>
        <dsp:cNvPr id="0" name=""/>
        <dsp:cNvSpPr/>
      </dsp:nvSpPr>
      <dsp:spPr>
        <a:xfrm>
          <a:off x="2973916" y="4377577"/>
          <a:ext cx="2045055" cy="10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Comportamento escolar </a:t>
          </a:r>
          <a:r>
            <a:rPr lang="pt-BR" sz="1800" b="1" kern="1200" dirty="0" smtClean="0"/>
            <a:t>=</a:t>
          </a:r>
          <a:r>
            <a:rPr lang="pt-BR" sz="1800" kern="1200" dirty="0" smtClean="0"/>
            <a:t> comportamento familiar</a:t>
          </a:r>
          <a:endParaRPr lang="pt-BR" sz="1800" kern="1200" dirty="0"/>
        </a:p>
      </dsp:txBody>
      <dsp:txXfrm>
        <a:off x="3023832" y="4427493"/>
        <a:ext cx="1945223" cy="922695"/>
      </dsp:txXfrm>
    </dsp:sp>
    <dsp:sp modelId="{8D40EDBF-04C3-47DD-8F95-1735600B40C6}">
      <dsp:nvSpPr>
        <dsp:cNvPr id="0" name=""/>
        <dsp:cNvSpPr/>
      </dsp:nvSpPr>
      <dsp:spPr>
        <a:xfrm>
          <a:off x="1078583" y="3283307"/>
          <a:ext cx="2045055" cy="10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Confirma e reforça o pré-conceito na origem</a:t>
          </a:r>
          <a:endParaRPr lang="pt-BR" sz="1900" kern="1200" dirty="0"/>
        </a:p>
      </dsp:txBody>
      <dsp:txXfrm>
        <a:off x="1128499" y="3333223"/>
        <a:ext cx="1945223" cy="922695"/>
      </dsp:txXfrm>
    </dsp:sp>
    <dsp:sp modelId="{FF41ED00-2EBB-41F2-BC99-A6421335CD75}">
      <dsp:nvSpPr>
        <dsp:cNvPr id="0" name=""/>
        <dsp:cNvSpPr/>
      </dsp:nvSpPr>
      <dsp:spPr>
        <a:xfrm>
          <a:off x="1078583" y="1094765"/>
          <a:ext cx="2045055" cy="10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PAIS: pré-conceito do </a:t>
          </a:r>
          <a:r>
            <a:rPr lang="pt-BR" sz="2000" kern="1200" smtClean="0"/>
            <a:t>filho(a)</a:t>
          </a:r>
          <a:endParaRPr lang="pt-BR" sz="2000" kern="1200" dirty="0"/>
        </a:p>
      </dsp:txBody>
      <dsp:txXfrm>
        <a:off x="1128499" y="1144681"/>
        <a:ext cx="1945223" cy="922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EF0C-DAA3-4354-A9EF-C163D80E44E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A463-15CE-4039-A868-3C6BA455A7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E3BD73-E76E-41D2-94FE-BF9C6B780D7C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1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4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4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4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1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89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36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94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2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0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7189-A1C3-4A8F-94A5-7EC179972D39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9598-D119-4E3C-944C-5B5167F55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257015" y="692150"/>
            <a:ext cx="77668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4800" b="1">
                <a:solidFill>
                  <a:srgbClr val="FF6600"/>
                </a:solidFill>
                <a:latin typeface="Kristen ITC" panose="03050502040202030202" pitchFamily="66" charset="0"/>
              </a:rPr>
              <a:t>Teorias do 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sz="4800" b="1">
                <a:solidFill>
                  <a:srgbClr val="FF6600"/>
                </a:solidFill>
                <a:latin typeface="Kristen ITC" panose="03050502040202030202" pitchFamily="66" charset="0"/>
              </a:rPr>
              <a:t>Desenvolvimento Infantil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5372170" y="5084763"/>
            <a:ext cx="466711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Material desenvolvido por:</a:t>
            </a:r>
          </a:p>
          <a:p>
            <a:pPr algn="ctr">
              <a:defRPr/>
            </a:pPr>
            <a:r>
              <a:rPr lang="pt-BR" sz="3000" dirty="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Margari Santos da Silva</a:t>
            </a:r>
          </a:p>
        </p:txBody>
      </p:sp>
    </p:spTree>
    <p:extLst>
      <p:ext uri="{BB962C8B-B14F-4D97-AF65-F5344CB8AC3E}">
        <p14:creationId xmlns:p14="http://schemas.microsoft.com/office/powerpoint/2010/main" val="902505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451" y="404814"/>
            <a:ext cx="59085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A importância da </a:t>
            </a:r>
            <a:r>
              <a:rPr lang="pt-BR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Mãe</a:t>
            </a:r>
          </a:p>
        </p:txBody>
      </p:sp>
      <p:pic>
        <p:nvPicPr>
          <p:cNvPr id="4" name="Picture 3" descr="recem nascido 2.jpg"/>
          <p:cNvPicPr>
            <a:picLocks noChangeAspect="1"/>
          </p:cNvPicPr>
          <p:nvPr/>
        </p:nvPicPr>
        <p:blipFill>
          <a:blip r:embed="rId2" cstate="print"/>
          <a:srcRect t="2715"/>
          <a:stretch>
            <a:fillRect/>
          </a:stretch>
        </p:blipFill>
        <p:spPr>
          <a:xfrm rot="20559278">
            <a:off x="1997671" y="2532426"/>
            <a:ext cx="3891969" cy="3050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024564" y="1557338"/>
            <a:ext cx="41036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defRPr/>
            </a:pPr>
            <a:r>
              <a:rPr lang="pt-B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“Do ponto de vista do bebê, nada existe além dele próprio, e portanto a mãe é, inicialmente, parte dele.”</a:t>
            </a:r>
          </a:p>
          <a:p>
            <a:pPr algn="r">
              <a:lnSpc>
                <a:spcPct val="180000"/>
              </a:lnSpc>
              <a:defRPr/>
            </a:pP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		</a:t>
            </a:r>
            <a:r>
              <a:rPr lang="pt-BR" sz="2400" b="1" i="1" dirty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</a:rPr>
              <a:t>Winnicott</a:t>
            </a:r>
          </a:p>
        </p:txBody>
      </p:sp>
    </p:spTree>
    <p:extLst>
      <p:ext uri="{BB962C8B-B14F-4D97-AF65-F5344CB8AC3E}">
        <p14:creationId xmlns:p14="http://schemas.microsoft.com/office/powerpoint/2010/main" val="237634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950" y="261938"/>
            <a:ext cx="720883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</a:rPr>
              <a:t>Personalidades Orais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9050" y="982664"/>
            <a:ext cx="41806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Falta ou excesso de satisfação oral</a:t>
            </a:r>
          </a:p>
        </p:txBody>
      </p:sp>
      <p:pic>
        <p:nvPicPr>
          <p:cNvPr id="6" name="Picture 5" descr="comen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268" y="1027318"/>
            <a:ext cx="3048597" cy="312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umando1.jpg"/>
          <p:cNvPicPr>
            <a:picLocks noChangeAspect="1"/>
          </p:cNvPicPr>
          <p:nvPr/>
        </p:nvPicPr>
        <p:blipFill>
          <a:blip r:embed="rId3" cstate="print"/>
          <a:srcRect l="4169" t="7494" r="5112" b="6182"/>
          <a:stretch>
            <a:fillRect/>
          </a:stretch>
        </p:blipFill>
        <p:spPr>
          <a:xfrm>
            <a:off x="6168008" y="1457782"/>
            <a:ext cx="3600400" cy="247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ebend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4112" y="3645025"/>
            <a:ext cx="3246924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eij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7809" y="2852936"/>
            <a:ext cx="3337931" cy="26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oer1.jpg"/>
          <p:cNvPicPr>
            <a:picLocks noChangeAspect="1"/>
          </p:cNvPicPr>
          <p:nvPr/>
        </p:nvPicPr>
        <p:blipFill>
          <a:blip r:embed="rId6" cstate="print"/>
          <a:srcRect t="9220"/>
          <a:stretch>
            <a:fillRect/>
          </a:stretch>
        </p:blipFill>
        <p:spPr>
          <a:xfrm>
            <a:off x="2279576" y="3717033"/>
            <a:ext cx="2368272" cy="283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7783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7801" y="344489"/>
            <a:ext cx="3452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FASE ANAL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5638" y="836614"/>
            <a:ext cx="3713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De 1 ano e 6 meses a 3 anos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92313" y="1482726"/>
            <a:ext cx="42481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Prazer e fantasias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Deter ou soltar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Ansiedade dos pais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Processos corporais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Controle adequado =</a:t>
            </a:r>
          </a:p>
          <a:p>
            <a:pPr marL="342900" indent="-342900" algn="ctr"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Habilidade técnica</a:t>
            </a:r>
          </a:p>
          <a:p>
            <a:pPr marL="342900" indent="-342900" algn="ctr"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Maturação física</a:t>
            </a:r>
          </a:p>
          <a:p>
            <a:pPr marL="342900" indent="-342900" algn="ctr"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Prontidão infantil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se conhe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268761"/>
            <a:ext cx="3528392" cy="52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987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7801" y="344489"/>
            <a:ext cx="34528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FASE ANAL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5638" y="836614"/>
            <a:ext cx="3713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De 1 ano e 6 meses a 3 anos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92313" y="1482726"/>
            <a:ext cx="42481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Prazer e fantasias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Deter ou soltar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Ansiedade dos pais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Processos corporais</a:t>
            </a:r>
          </a:p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Controle adequado =</a:t>
            </a:r>
          </a:p>
          <a:p>
            <a:pPr marL="342900" indent="-342900" algn="ctr"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Habilidade técnica</a:t>
            </a:r>
          </a:p>
          <a:p>
            <a:pPr marL="342900" indent="-342900" algn="ctr"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Maturação física</a:t>
            </a:r>
          </a:p>
          <a:p>
            <a:pPr marL="342900" indent="-342900" algn="ctr"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AutoNum type="arabicPeriod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Prontidão infantil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se conhe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268761"/>
            <a:ext cx="3528392" cy="52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931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913" y="365125"/>
            <a:ext cx="73787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chemeClr val="bg1">
                    <a:lumMod val="65000"/>
                  </a:schemeClr>
                </a:solidFill>
                <a:latin typeface="Segoe Script" pitchFamily="34" charset="0"/>
              </a:rPr>
              <a:t>Personalidades Anais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159376" y="1181101"/>
            <a:ext cx="4968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Falta ou excesso de controle leva a preocupações, repressão ou agressões nesta fase.</a:t>
            </a:r>
          </a:p>
        </p:txBody>
      </p:sp>
      <p:pic>
        <p:nvPicPr>
          <p:cNvPr id="21508" name="Picture 4" descr="mão de v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00214"/>
            <a:ext cx="26082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faxin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3932239"/>
            <a:ext cx="23399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0064" y="4387850"/>
            <a:ext cx="29178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FIXAÇÃO</a:t>
            </a:r>
          </a:p>
        </p:txBody>
      </p:sp>
    </p:spTree>
    <p:extLst>
      <p:ext uri="{BB962C8B-B14F-4D97-AF65-F5344CB8AC3E}">
        <p14:creationId xmlns:p14="http://schemas.microsoft.com/office/powerpoint/2010/main" val="3696925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850" y="333375"/>
            <a:ext cx="386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FASE FÁLICA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16276" y="908050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De 3 anos a 5-6 anos</a:t>
            </a:r>
          </a:p>
        </p:txBody>
      </p:sp>
      <p:pic>
        <p:nvPicPr>
          <p:cNvPr id="6" name="Picture 7" descr="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63753" y="1340769"/>
            <a:ext cx="2663825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56364" y="1484313"/>
            <a:ext cx="34559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Diferenças sexuais anatômicas</a:t>
            </a:r>
          </a:p>
          <a:p>
            <a:pPr algn="r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De onde vem os bebês?</a:t>
            </a:r>
          </a:p>
          <a:p>
            <a:pPr algn="r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O que o pai tem a ver com isso?</a:t>
            </a:r>
          </a:p>
          <a:p>
            <a:pPr algn="r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Prazer em se tocar mais acentuado </a:t>
            </a:r>
          </a:p>
        </p:txBody>
      </p:sp>
      <p:pic>
        <p:nvPicPr>
          <p:cNvPr id="5" name="Picture 5" descr="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75521" y="3284985"/>
            <a:ext cx="3263255" cy="326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41900" y="5180014"/>
            <a:ext cx="41815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PRAZER E FANTASIAS </a:t>
            </a: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pt-BR" sz="2200" u="sng" dirty="0">
                <a:solidFill>
                  <a:schemeClr val="bg1">
                    <a:lumMod val="50000"/>
                  </a:schemeClr>
                </a:solidFill>
              </a:rPr>
              <a:t>área genital</a:t>
            </a:r>
          </a:p>
          <a:p>
            <a:pPr>
              <a:defRPr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750581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913" y="476250"/>
            <a:ext cx="60769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Complexo de Édipo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19289" y="1628776"/>
            <a:ext cx="4033837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Menino enamorado pela mãe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Rivaliza com o pai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Medo da castração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Culpa infantil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Ambivalência = Ama e odeia o pai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Repressão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Identificação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Homossexualismo masculino</a:t>
            </a:r>
          </a:p>
        </p:txBody>
      </p:sp>
      <p:pic>
        <p:nvPicPr>
          <p:cNvPr id="4" name="Picture 5" descr="complexo de édi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51985" y="2132856"/>
            <a:ext cx="3971729" cy="339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5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88" y="476250"/>
            <a:ext cx="64198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Complexo de </a:t>
            </a:r>
            <a:r>
              <a:rPr lang="pt-BR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Eléctra</a:t>
            </a:r>
            <a:endParaRPr lang="pt-BR" sz="4400" dirty="0">
              <a:solidFill>
                <a:schemeClr val="accent3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024564" y="1412875"/>
            <a:ext cx="327365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Menina se enamora do pai.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Rivaliza com a mãe.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Sentimento de castração.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Inveja do pênis.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Culpa e inadequação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Repressão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Identificação</a:t>
            </a:r>
          </a:p>
          <a:p>
            <a:pPr>
              <a:lnSpc>
                <a:spcPct val="20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 Homossexualidade feminina</a:t>
            </a:r>
          </a:p>
        </p:txBody>
      </p:sp>
      <p:pic>
        <p:nvPicPr>
          <p:cNvPr id="4" name="Picture 3" descr="paifil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1844825"/>
            <a:ext cx="3989036" cy="373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789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4063" y="260350"/>
            <a:ext cx="2952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Latência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463" y="908050"/>
            <a:ext cx="2951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Dos 6 aos 9 anos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4826" y="1484313"/>
            <a:ext cx="83534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Período onde a libido é dirigida à aprendizagem, deslocando-se da esfera sexual</a:t>
            </a:r>
          </a:p>
        </p:txBody>
      </p:sp>
      <p:pic>
        <p:nvPicPr>
          <p:cNvPr id="5" name="Picture 4" descr="lat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1744" y="2636912"/>
            <a:ext cx="40523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33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5" y="188914"/>
            <a:ext cx="68453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Puberdade e Adolescência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550" y="836614"/>
            <a:ext cx="26939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Dos 10 aos 18 anos...</a:t>
            </a:r>
          </a:p>
        </p:txBody>
      </p:sp>
      <p:pic>
        <p:nvPicPr>
          <p:cNvPr id="6" name="Picture 5" descr="gru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6173">
            <a:off x="6647731" y="1028366"/>
            <a:ext cx="310004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ebel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9778">
            <a:off x="6274363" y="4023887"/>
            <a:ext cx="4026222" cy="266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 agora.jpg"/>
          <p:cNvPicPr>
            <a:picLocks noChangeAspect="1"/>
          </p:cNvPicPr>
          <p:nvPr/>
        </p:nvPicPr>
        <p:blipFill>
          <a:blip r:embed="rId4" cstate="print"/>
          <a:srcRect b="23540"/>
          <a:stretch>
            <a:fillRect/>
          </a:stretch>
        </p:blipFill>
        <p:spPr>
          <a:xfrm rot="21344592">
            <a:off x="1775520" y="4124083"/>
            <a:ext cx="5236364" cy="240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74826" y="1358901"/>
            <a:ext cx="777716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Importantes mudanças físicas e psicológicas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Complexo de Édipo / Eléctra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Luto pela infância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Luto pelos pais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Luto pelo corpo infantil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Rebeldia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Importância do grupo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Questionamento: “Quem sou eu?”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Sexualidade precoce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Preocupações com o futuro</a:t>
            </a:r>
          </a:p>
        </p:txBody>
      </p:sp>
    </p:spTree>
    <p:extLst>
      <p:ext uri="{BB962C8B-B14F-4D97-AF65-F5344CB8AC3E}">
        <p14:creationId xmlns:p14="http://schemas.microsoft.com/office/powerpoint/2010/main" val="24140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413" y="274638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pt-BR" sz="66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Sigmund Freud</a:t>
            </a:r>
          </a:p>
        </p:txBody>
      </p:sp>
      <p:pic>
        <p:nvPicPr>
          <p:cNvPr id="4" name="Picture 4" descr="freu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05462" y="1184150"/>
            <a:ext cx="3890739" cy="5413202"/>
          </a:xfrm>
          <a:prstGeom prst="ellipse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1966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89" y="376239"/>
            <a:ext cx="8607425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800" b="1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Arial" charset="0"/>
              </a:rPr>
              <a:t>A TEORIA SOCIAL DE ERIKSON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35189" y="1116013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latin typeface="Segoe Script" pitchFamily="34" charset="0"/>
                <a:cs typeface="Arial" charset="0"/>
              </a:rPr>
              <a:t>Primeira crise: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19514" y="1719264"/>
            <a:ext cx="4681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CONFIANÇA  </a:t>
            </a:r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X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DESCONFIANÇA</a:t>
            </a:r>
          </a:p>
        </p:txBody>
      </p:sp>
      <p:pic>
        <p:nvPicPr>
          <p:cNvPr id="5" name="Picture 4" descr="chorinho1.jpg"/>
          <p:cNvPicPr>
            <a:picLocks noChangeAspect="1"/>
          </p:cNvPicPr>
          <p:nvPr/>
        </p:nvPicPr>
        <p:blipFill>
          <a:blip r:embed="rId2" cstate="print"/>
          <a:srcRect l="17280" r="19001"/>
          <a:stretch>
            <a:fillRect/>
          </a:stretch>
        </p:blipFill>
        <p:spPr>
          <a:xfrm>
            <a:off x="5879976" y="2367881"/>
            <a:ext cx="4248472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799" y="2367880"/>
            <a:ext cx="3522138" cy="394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6051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263" y="449264"/>
            <a:ext cx="621804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Base da Identidade Posterior:</a:t>
            </a:r>
          </a:p>
          <a:p>
            <a:pPr algn="ctr">
              <a:defRPr/>
            </a:pPr>
            <a:r>
              <a:rPr lang="pt-BR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  <a:cs typeface="Arial" charset="0"/>
              </a:rPr>
              <a:t>Confiança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16275" y="1874839"/>
            <a:ext cx="5689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Cuidados sensíveis da mãe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Qualidade do vínculo: mãe – filho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Certeza interior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Choro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Temperamento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O pai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61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120900" y="692150"/>
            <a:ext cx="3327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latin typeface="Segoe Script" pitchFamily="34" charset="0"/>
                <a:cs typeface="Arial" charset="0"/>
              </a:rPr>
              <a:t>Segunda crise: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62389" y="1412875"/>
            <a:ext cx="468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AUTONOMIA  </a:t>
            </a:r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X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VERGONHA E DÚVIDA</a:t>
            </a:r>
          </a:p>
        </p:txBody>
      </p:sp>
      <p:pic>
        <p:nvPicPr>
          <p:cNvPr id="5" name="Picture 4" descr="comendo2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279577" y="2060848"/>
            <a:ext cx="357776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ergo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2060849"/>
            <a:ext cx="3384376" cy="431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2930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bindo.jpg"/>
          <p:cNvPicPr>
            <a:picLocks noChangeAspect="1"/>
          </p:cNvPicPr>
          <p:nvPr/>
        </p:nvPicPr>
        <p:blipFill>
          <a:blip r:embed="rId2" cstate="print"/>
          <a:srcRect t="13251" b="4851"/>
          <a:stretch>
            <a:fillRect/>
          </a:stretch>
        </p:blipFill>
        <p:spPr>
          <a:xfrm>
            <a:off x="7248128" y="548680"/>
            <a:ext cx="29674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057" y="3212976"/>
            <a:ext cx="2357509" cy="32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847851" y="836613"/>
            <a:ext cx="54721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Senso de EU mais desenvolvido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Vontade própria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Busca de autonomia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Medo e dúvida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Excesso de controle ou permissividade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Consciência precoce e compulsão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Conseqüências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Ambiente ideal</a:t>
            </a:r>
          </a:p>
        </p:txBody>
      </p:sp>
    </p:spTree>
    <p:extLst>
      <p:ext uri="{BB962C8B-B14F-4D97-AF65-F5344CB8AC3E}">
        <p14:creationId xmlns:p14="http://schemas.microsoft.com/office/powerpoint/2010/main" val="579281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13" y="404813"/>
            <a:ext cx="57467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  <a:cs typeface="Arial" charset="0"/>
              </a:rPr>
              <a:t>A Raiva Infantil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9875" y="1125539"/>
            <a:ext cx="37353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>
                    <a:lumMod val="65000"/>
                  </a:schemeClr>
                </a:solidFill>
                <a:latin typeface="Segoe Script" pitchFamily="34" charset="0"/>
                <a:cs typeface="Arial" charset="0"/>
              </a:rPr>
              <a:t>Teimosias e Birras</a:t>
            </a:r>
          </a:p>
        </p:txBody>
      </p:sp>
      <p:pic>
        <p:nvPicPr>
          <p:cNvPr id="5" name="Picture 4" descr="dedinho.jpg"/>
          <p:cNvPicPr>
            <a:picLocks noChangeAspect="1"/>
          </p:cNvPicPr>
          <p:nvPr/>
        </p:nvPicPr>
        <p:blipFill>
          <a:blip r:embed="rId2" cstate="print"/>
          <a:srcRect t="2620" b="4457"/>
          <a:stretch>
            <a:fillRect/>
          </a:stretch>
        </p:blipFill>
        <p:spPr>
          <a:xfrm>
            <a:off x="7968209" y="3212976"/>
            <a:ext cx="247972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ai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680" y="3645025"/>
            <a:ext cx="356235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aiv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7529" y="1608226"/>
            <a:ext cx="2577083" cy="268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ir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1945" y="1556792"/>
            <a:ext cx="278936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31951" y="5589589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Arial" charset="0"/>
              </a:rPr>
              <a:t>Fase negativista</a:t>
            </a:r>
          </a:p>
        </p:txBody>
      </p:sp>
    </p:spTree>
    <p:extLst>
      <p:ext uri="{BB962C8B-B14F-4D97-AF65-F5344CB8AC3E}">
        <p14:creationId xmlns:p14="http://schemas.microsoft.com/office/powerpoint/2010/main" val="16656931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535864" y="908051"/>
            <a:ext cx="23764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Egocêntrica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Exigente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Impaciente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Dócil e meiga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Egoísta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Possessiva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Ciumenta</a:t>
            </a:r>
          </a:p>
        </p:txBody>
      </p:sp>
      <p:pic>
        <p:nvPicPr>
          <p:cNvPr id="3" name="Picture 4" descr="ciu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63602" y="1268761"/>
            <a:ext cx="5616575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52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8163" y="114301"/>
            <a:ext cx="37449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Desapego dos pais</a:t>
            </a:r>
          </a:p>
        </p:txBody>
      </p:sp>
      <p:pic>
        <p:nvPicPr>
          <p:cNvPr id="3" name="Picture 2" descr="brinca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2348880"/>
            <a:ext cx="3744416" cy="24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47850" y="1989138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Energia Inesgotável</a:t>
            </a:r>
          </a:p>
          <a:p>
            <a:pPr>
              <a:defRPr/>
            </a:pPr>
            <a:endParaRPr lang="pt-B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pt-B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casti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620" y="4293096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jeita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0096" y="548680"/>
            <a:ext cx="246271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95775" y="5732464"/>
            <a:ext cx="190770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Iniciativa</a:t>
            </a:r>
            <a:endParaRPr lang="pt-BR" sz="3200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989" y="5076826"/>
            <a:ext cx="15050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Fantasias</a:t>
            </a:r>
            <a:endParaRPr lang="pt-BR" sz="24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038" y="1044576"/>
            <a:ext cx="13660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Culpa</a:t>
            </a:r>
            <a:endParaRPr lang="pt-BR" sz="3200" dirty="0"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2313" y="188914"/>
            <a:ext cx="303076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Super – ego rígido</a:t>
            </a:r>
          </a:p>
          <a:p>
            <a:pPr>
              <a:defRPr/>
            </a:pPr>
            <a:endParaRPr lang="pt-BR" sz="2800" dirty="0"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0464" y="3933826"/>
            <a:ext cx="29161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Conseqüências</a:t>
            </a:r>
            <a:endParaRPr lang="pt-BR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1175" y="5516564"/>
            <a:ext cx="44656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Atividade lúdica – real ou imaginária</a:t>
            </a:r>
          </a:p>
          <a:p>
            <a:pPr algn="ctr">
              <a:buFont typeface="Arial" pitchFamily="34" charset="0"/>
              <a:buChar char="•"/>
              <a:defRPr/>
            </a:pPr>
            <a:endParaRPr lang="pt-BR" sz="2000" dirty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701" y="2020888"/>
            <a:ext cx="322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Identificação com os pais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9375" y="4305301"/>
            <a:ext cx="2133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Limites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3950" y="476250"/>
            <a:ext cx="446405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Falta de autonomia,</a:t>
            </a:r>
          </a:p>
          <a:p>
            <a:pPr algn="ctr">
              <a:defRPr/>
            </a:pP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iniciativa </a:t>
            </a:r>
          </a:p>
          <a:p>
            <a:pPr algn="ctr">
              <a:defRPr/>
            </a:pPr>
            <a:endParaRPr lang="pt-BR" sz="2800" dirty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amigo imaginá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3501008"/>
            <a:ext cx="24955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1445" y="2276872"/>
            <a:ext cx="259206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95550" y="3141663"/>
            <a:ext cx="36083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Amigo Imaginário</a:t>
            </a:r>
          </a:p>
        </p:txBody>
      </p:sp>
      <p:pic>
        <p:nvPicPr>
          <p:cNvPr id="12" name="Picture 11" descr="coopera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1" y="476672"/>
            <a:ext cx="4714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847850" y="188914"/>
            <a:ext cx="23701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Cooperação</a:t>
            </a:r>
          </a:p>
        </p:txBody>
      </p:sp>
    </p:spTree>
    <p:extLst>
      <p:ext uri="{BB962C8B-B14F-4D97-AF65-F5344CB8AC3E}">
        <p14:creationId xmlns:p14="http://schemas.microsoft.com/office/powerpoint/2010/main" val="1074716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850" y="188913"/>
            <a:ext cx="83518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O adequado conceito do </a:t>
            </a: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cript MT Bold" pitchFamily="66" charset="0"/>
                <a:cs typeface="Arial" charset="0"/>
              </a:rPr>
              <a:t>“EU”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nos dá a sensação de pertercermos a grupos, nos faz sentir ao mesmo tempo</a:t>
            </a:r>
          </a:p>
          <a:p>
            <a:pPr algn="ctr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iguais a todos </a:t>
            </a:r>
            <a:r>
              <a:rPr lang="pt-BR" sz="280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os outros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indivíduos do grupo e diferentes ao mesmo tempo. Erikson chamou este sentimento de </a:t>
            </a: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cript MT Bold" pitchFamily="66" charset="0"/>
                <a:cs typeface="Arial" charset="0"/>
              </a:rPr>
              <a:t>“Integridade</a:t>
            </a:r>
          </a:p>
          <a:p>
            <a:pPr algn="ctr">
              <a:defRPr/>
            </a:pP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cript MT Bold" pitchFamily="66" charset="0"/>
                <a:cs typeface="Arial" charset="0"/>
              </a:rPr>
              <a:t>Do Eu”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Script MT Bold" pitchFamily="66" charset="0"/>
                <a:cs typeface="Arial" charset="0"/>
              </a:rPr>
              <a:t>ou </a:t>
            </a:r>
            <a:r>
              <a:rPr lang="pt-BR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cript MT Bold" pitchFamily="66" charset="0"/>
                <a:cs typeface="Arial" charset="0"/>
              </a:rPr>
              <a:t>“Sentimento de Identidade Pessoal”.</a:t>
            </a:r>
          </a:p>
        </p:txBody>
      </p:sp>
      <p:pic>
        <p:nvPicPr>
          <p:cNvPr id="4" name="Picture 3" descr="gru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656" y="2852936"/>
            <a:ext cx="636070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385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725" y="188913"/>
            <a:ext cx="6878638" cy="1262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Transtorno de Conduta</a:t>
            </a:r>
          </a:p>
          <a:p>
            <a:pPr algn="r">
              <a:defRPr/>
            </a:pPr>
            <a:r>
              <a:rPr lang="pt-BR" sz="3200" dirty="0">
                <a:solidFill>
                  <a:schemeClr val="bg1">
                    <a:lumMod val="65000"/>
                  </a:schemeClr>
                </a:solidFill>
                <a:latin typeface="Segoe Print" pitchFamily="2" charset="0"/>
                <a:cs typeface="Arial" charset="0"/>
              </a:rPr>
              <a:t>(delinquência)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88" y="1557339"/>
            <a:ext cx="8208962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Padrão repetitivo e persistente de conduta anti-social, agressiva e desafiadora por no mínimo 6 meses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Inclinação voraz ao delito. Podem ser manipuladores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Não têm consideração pelos sentimentos alheios, direitos e bem estar dos outros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Falta dos sentimentos de culpa e remorso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Falta de tolerância à frustações, o que leva à irritabilidade, explosões temperamentais e agressividade exagerada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Pode ter comportamento vingativo e desaforado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Pode ser cruel com as pessoas e/ou animais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Comportamento violento, podendo levar ao estupro, à agressão e a homicídios</a:t>
            </a:r>
          </a:p>
        </p:txBody>
      </p:sp>
    </p:spTree>
    <p:extLst>
      <p:ext uri="{BB962C8B-B14F-4D97-AF65-F5344CB8AC3E}">
        <p14:creationId xmlns:p14="http://schemas.microsoft.com/office/powerpoint/2010/main" val="1655330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263" y="436563"/>
            <a:ext cx="808355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VISÃO OU TEORIA PSICANALÍTICA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58925" y="1412876"/>
            <a:ext cx="8858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O desenvolvimento é visto como um processo de eterno conflito entre o estado </a:t>
            </a:r>
            <a:r>
              <a:rPr lang="pt-BR" sz="2800" u="sng" dirty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passivo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 e o </a:t>
            </a:r>
            <a:r>
              <a:rPr lang="pt-BR" sz="2800" u="sng" dirty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ativo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  <a:cs typeface="Arial" charset="0"/>
              </a:rPr>
              <a:t>. Entre os impulsos buscando satisfação e encontrando restrições impostas pelo social.</a:t>
            </a:r>
          </a:p>
          <a:p>
            <a:pPr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913" y="3789364"/>
            <a:ext cx="63357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FASES:</a:t>
            </a:r>
            <a:endParaRPr lang="pt-B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Oral ( - 1 ano e 6 meses)</a:t>
            </a:r>
          </a:p>
          <a:p>
            <a:pPr algn="ct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Anal (1 ano e 6 meses – 3 anos)</a:t>
            </a:r>
          </a:p>
          <a:p>
            <a:pPr algn="ct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Fálica ( 3 anos – 5-6 anos)</a:t>
            </a:r>
          </a:p>
          <a:p>
            <a:pPr algn="ct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Latência</a:t>
            </a:r>
          </a:p>
          <a:p>
            <a:pPr algn="ct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Genital ( 11 anos +)</a:t>
            </a:r>
          </a:p>
        </p:txBody>
      </p:sp>
    </p:spTree>
    <p:extLst>
      <p:ext uri="{BB962C8B-B14F-4D97-AF65-F5344CB8AC3E}">
        <p14:creationId xmlns:p14="http://schemas.microsoft.com/office/powerpoint/2010/main" val="12894944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03389" y="188913"/>
            <a:ext cx="42878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Ciclo do Transtorno</a:t>
            </a:r>
          </a:p>
        </p:txBody>
      </p:sp>
      <p:grpSp>
        <p:nvGrpSpPr>
          <p:cNvPr id="37891" name="Group 29"/>
          <p:cNvGrpSpPr>
            <a:grpSpLocks/>
          </p:cNvGrpSpPr>
          <p:nvPr/>
        </p:nvGrpSpPr>
        <p:grpSpPr bwMode="auto">
          <a:xfrm>
            <a:off x="2279651" y="1412876"/>
            <a:ext cx="7345363" cy="4608513"/>
            <a:chOff x="1079298" y="1066964"/>
            <a:chExt cx="6061073" cy="4608512"/>
          </a:xfrm>
        </p:grpSpPr>
        <p:sp>
          <p:nvSpPr>
            <p:cNvPr id="31" name="Freeform 30"/>
            <p:cNvSpPr/>
            <p:nvPr/>
          </p:nvSpPr>
          <p:spPr>
            <a:xfrm>
              <a:off x="3277370" y="1066964"/>
              <a:ext cx="1824741" cy="1006475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Prejuízos: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vida escolar,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familiar e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social</a:t>
              </a:r>
            </a:p>
          </p:txBody>
        </p:sp>
        <p:sp>
          <p:nvSpPr>
            <p:cNvPr id="32" name="Circular Arrow 31"/>
            <p:cNvSpPr/>
            <p:nvPr/>
          </p:nvSpPr>
          <p:spPr>
            <a:xfrm rot="20360918">
              <a:off x="2643361" y="1290802"/>
              <a:ext cx="3772615" cy="3771899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5316940" y="2797339"/>
              <a:ext cx="1823431" cy="1006475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Repressão</a:t>
              </a:r>
            </a:p>
          </p:txBody>
        </p:sp>
        <p:sp>
          <p:nvSpPr>
            <p:cNvPr id="34" name="Circular Arrow 33"/>
            <p:cNvSpPr/>
            <p:nvPr/>
          </p:nvSpPr>
          <p:spPr>
            <a:xfrm rot="20375300">
              <a:off x="2811033" y="1873414"/>
              <a:ext cx="3771305" cy="3771899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3251171" y="4669001"/>
              <a:ext cx="1823431" cy="1006475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Rebeldia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77000" y="3297402"/>
              <a:ext cx="1006031" cy="1006475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300"/>
            </a:p>
          </p:txBody>
        </p:sp>
        <p:sp>
          <p:nvSpPr>
            <p:cNvPr id="38" name="Circular Arrow 37"/>
            <p:cNvSpPr/>
            <p:nvPr/>
          </p:nvSpPr>
          <p:spPr>
            <a:xfrm rot="1497540">
              <a:off x="1850851" y="1287627"/>
              <a:ext cx="3802743" cy="3744911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1079298" y="2797339"/>
              <a:ext cx="1823431" cy="1006475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chemeClr val="bg1">
                      <a:lumMod val="50000"/>
                    </a:schemeClr>
                  </a:solidFill>
                  <a:latin typeface="Segoe Print" pitchFamily="2" charset="0"/>
                </a:rPr>
                <a:t>Transtorno de Conduta</a:t>
              </a:r>
            </a:p>
          </p:txBody>
        </p:sp>
      </p:grpSp>
      <p:sp>
        <p:nvSpPr>
          <p:cNvPr id="41" name="Circular Arrow 40"/>
          <p:cNvSpPr/>
          <p:nvPr/>
        </p:nvSpPr>
        <p:spPr>
          <a:xfrm rot="3930924">
            <a:off x="2585244" y="1634332"/>
            <a:ext cx="4570413" cy="3771900"/>
          </a:xfrm>
          <a:prstGeom prst="circularArrow">
            <a:avLst>
              <a:gd name="adj1" fmla="val 5202"/>
              <a:gd name="adj2" fmla="val 336015"/>
              <a:gd name="adj3" fmla="val 4014266"/>
              <a:gd name="adj4" fmla="val 2253829"/>
              <a:gd name="adj5" fmla="val 606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264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7776" y="460376"/>
            <a:ext cx="192296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Leve</a:t>
            </a:r>
          </a:p>
          <a:p>
            <a:pPr algn="r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Moderado</a:t>
            </a:r>
          </a:p>
          <a:p>
            <a:pPr algn="r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Severo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850" y="2349500"/>
            <a:ext cx="8388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Propensão a desenvolverem Transtorno de Personalidade anti-social na idade adulta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Múltiplos fatores causam o Transtorno de Conduta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389" y="3852863"/>
            <a:ext cx="27955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Tratamento: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289" y="4581525"/>
            <a:ext cx="81375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Não há tratamento efetivo e reconhecido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Se houver depressão ou hiperatividade, o tratamento é dirigido para esses estados patológicos, com o uso de psicofármacos e tratamento psicoterápico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851" y="836613"/>
            <a:ext cx="4411663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Tipos de transtorno</a:t>
            </a: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11901" y="692151"/>
            <a:ext cx="1152525" cy="9366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756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313" y="333376"/>
            <a:ext cx="79549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Problemas de comportamento</a:t>
            </a:r>
          </a:p>
          <a:p>
            <a:pPr algn="ctr">
              <a:defRPr/>
            </a:pPr>
            <a:r>
              <a:rPr lang="pt-BR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em sala de aula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388" y="2041525"/>
            <a:ext cx="19415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MOTIVOS</a:t>
            </a:r>
          </a:p>
        </p:txBody>
      </p:sp>
      <p:sp>
        <p:nvSpPr>
          <p:cNvPr id="4" name="Right Arrow 3"/>
          <p:cNvSpPr/>
          <p:nvPr/>
        </p:nvSpPr>
        <p:spPr>
          <a:xfrm rot="20597123">
            <a:off x="3619500" y="1600200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511676" y="1495426"/>
            <a:ext cx="6048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Expressar uma necessidade e/ou medo</a:t>
            </a:r>
          </a:p>
        </p:txBody>
      </p:sp>
      <p:sp>
        <p:nvSpPr>
          <p:cNvPr id="6" name="Right Arrow 5"/>
          <p:cNvSpPr/>
          <p:nvPr/>
        </p:nvSpPr>
        <p:spPr>
          <a:xfrm rot="881651">
            <a:off x="3616325" y="2306638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511675" y="2347913"/>
            <a:ext cx="55451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Evitar algo desagradável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851" y="3182938"/>
            <a:ext cx="8569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ATENÇÃO</a:t>
            </a:r>
            <a:r>
              <a:rPr lang="pt-BR" sz="1600" dirty="0">
                <a:latin typeface="Arial" charset="0"/>
                <a:cs typeface="Arial" charset="0"/>
              </a:rPr>
              <a:t>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com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alunos: AGRESSIVOS, 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APÁTICOS / QUIETOS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DEMAIS, HIPERATIVOS 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289" y="4292600"/>
            <a:ext cx="38877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ENTENDER PARA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AJUDAR</a:t>
            </a:r>
            <a:r>
              <a:rPr lang="pt-BR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!!!</a:t>
            </a:r>
          </a:p>
        </p:txBody>
      </p:sp>
      <p:pic>
        <p:nvPicPr>
          <p:cNvPr id="11" name="Picture 10" descr="tda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944" y="3717033"/>
            <a:ext cx="4334096" cy="291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900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851" y="188914"/>
            <a:ext cx="4968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Possíveis CAUSAS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850" y="908051"/>
            <a:ext cx="82804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Evitação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situação, local ou pessoa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Compensação 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atenção,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controle, etc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Problemas de saúde  doenças, dor ou efeitos de medicação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Necessidades físicas  fome, sede ou cansaço</a:t>
            </a: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Emoções  raiva, medo, ansiedade, tristeza, confusão, felicidade ou frustração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sozin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298" y="3789041"/>
            <a:ext cx="3724639" cy="279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evando bron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937" y="3356992"/>
            <a:ext cx="473195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50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7800" y="188914"/>
            <a:ext cx="34480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O QUE fazer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314" y="549276"/>
            <a:ext cx="8207375" cy="6176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Regras simples </a:t>
            </a: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dar </a:t>
            </a: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limites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Atenção a todos os alunos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Elogiar</a:t>
            </a: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o comportamento </a:t>
            </a: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positivo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Evitar reagir com raiva, ameaças, punição ou crítica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Estimular a participação de todos 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Evite confrontos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Encontre atividades pedagógicas que propiciem a expressão de emoções de maneira adequada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LEITURA – procure se informar, se atualizar sobre comportamento infantil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Plano de ação se houver situação de conflito onde o aluno possa machucar a si mesmo ou aos outros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Auto-conhecimento  quanto mais o educador se conhecer, melhor estará preparado para lidar com seus alunos</a:t>
            </a:r>
            <a:endParaRPr lang="pt-BR" sz="19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21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89" y="333375"/>
            <a:ext cx="771842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Profecia Auto-Realizadora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919536" y="1196752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03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213" y="188913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TDAH – Transtorno de Déficit de Atenção e Hiperatividade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850" y="1631951"/>
            <a:ext cx="4679950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3">
                  <a:lumMod val="60000"/>
                  <a:lumOff val="40000"/>
                </a:schemeClr>
              </a:buClr>
              <a:defRPr/>
            </a:pPr>
            <a:r>
              <a:rPr lang="pt-B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cs typeface="Arial" charset="0"/>
              </a:rPr>
              <a:t>Características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defRPr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Agitação (excesso de atividade motora e/ou verbal)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Dificuldade para se concentrar e para aceitar limites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Dificuldade em lidar com frustrações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Prevalência em meninos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Prejuízo no desenvolvimento, na memória e nas habilidades motoras</a:t>
            </a:r>
          </a:p>
          <a:p>
            <a:pPr algn="just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Verborreia (falam demais)</a:t>
            </a:r>
          </a:p>
        </p:txBody>
      </p:sp>
      <p:pic>
        <p:nvPicPr>
          <p:cNvPr id="4" name="Picture 3" descr="td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7954" y="1628800"/>
            <a:ext cx="3696518" cy="479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318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perativ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0" y="3356992"/>
            <a:ext cx="34480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dah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0" y="427484"/>
            <a:ext cx="4572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75276" y="549275"/>
            <a:ext cx="460851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Se movimentam o tempo todo (mãos, pés e/ou balançam o corpo)</a:t>
            </a: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Assobiam, cantam: são barulhentos; estabanados: derrubam, quebram objetos com frequência</a:t>
            </a: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Menos necessidade de dormir</a:t>
            </a: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Parecem nunca cansar</a:t>
            </a: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Atrapalham o ritmo de aula</a:t>
            </a: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Incontroláveis e inoportunos</a:t>
            </a:r>
          </a:p>
          <a:p>
            <a:pPr algn="r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Despertam rejeição dos colegas</a:t>
            </a:r>
          </a:p>
          <a:p>
            <a:pPr algn="r">
              <a:defRPr/>
            </a:pPr>
            <a:endParaRPr lang="pt-BR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94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1" y="260351"/>
            <a:ext cx="77771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Sugestões de como lidar com a TDAH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89" y="1268414"/>
            <a:ext cx="8137525" cy="2447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latin typeface="Arial" charset="0"/>
                <a:cs typeface="Arial" charset="0"/>
              </a:rPr>
              <a:t> 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Diagnóstico correto 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se usa medicação ou não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Suporte para o educador (escola, pais)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Conversar com a criança: perguntar como ela acha que aprende melhor  pedir sua ajuda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Listas, lembretes  precisam de previsões, repetições, diretrizes, limites, organização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Lembrar da parte emocional no ato de aprender (prazer, estímulo, motivação)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Estabeleça </a:t>
            </a:r>
            <a:r>
              <a:rPr lang="pt-BR" sz="17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regras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, isso gera </a:t>
            </a:r>
            <a:r>
              <a:rPr lang="pt-BR" sz="17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SEGURANÇA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7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Olho no olho  trazer ela “de volta”</a:t>
            </a:r>
            <a:endParaRPr lang="pt-BR" sz="17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3" descr="t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8" y="3652986"/>
            <a:ext cx="5252350" cy="308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248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da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3569544"/>
            <a:ext cx="45720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al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3766" y="2276872"/>
            <a:ext cx="3802714" cy="436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54189" y="-26988"/>
            <a:ext cx="8518525" cy="36004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pt-BR" sz="19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Sentar próximo ao educador em sala de aula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Válvula de escape  sair da sala de aula por alguns instantes, dentro de regras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Divida grandes tarefas em tarefas menores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Novidades e criatividade nas aulas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Aumentar a auto-estima  </a:t>
            </a: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elogios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Recursos visuais – mais até do que o oral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Respondem bem à </a:t>
            </a: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recompensas</a:t>
            </a: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e </a:t>
            </a: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incentivos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Envolva a criança nas atividades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Atenção à integração de </a:t>
            </a:r>
            <a:r>
              <a:rPr lang="pt-BR" sz="19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TODOS</a:t>
            </a: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!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pt-BR" sz="1900" u="sng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Firmeza</a:t>
            </a:r>
            <a:r>
              <a:rPr lang="pt-BR" sz="19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com </a:t>
            </a:r>
            <a:r>
              <a:rPr lang="pt-BR" sz="19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DOCILIDADE</a:t>
            </a:r>
          </a:p>
        </p:txBody>
      </p:sp>
    </p:spTree>
    <p:extLst>
      <p:ext uri="{BB962C8B-B14F-4D97-AF65-F5344CB8AC3E}">
        <p14:creationId xmlns:p14="http://schemas.microsoft.com/office/powerpoint/2010/main" val="35170534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314" y="404814"/>
            <a:ext cx="82772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6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ERIK H. ERIKSON</a:t>
            </a:r>
          </a:p>
        </p:txBody>
      </p:sp>
      <p:pic>
        <p:nvPicPr>
          <p:cNvPr id="4" name="Picture 3" descr="Erik-H-Erik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753" y="1268761"/>
            <a:ext cx="4259911" cy="5341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535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e.jpg"/>
          <p:cNvPicPr>
            <a:picLocks noChangeAspect="1"/>
          </p:cNvPicPr>
          <p:nvPr/>
        </p:nvPicPr>
        <p:blipFill>
          <a:blip r:embed="rId2" cstate="print"/>
          <a:srcRect b="28938"/>
          <a:stretch>
            <a:fillRect/>
          </a:stretch>
        </p:blipFill>
        <p:spPr>
          <a:xfrm>
            <a:off x="3935760" y="1628800"/>
            <a:ext cx="3816424" cy="406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47851" y="260351"/>
            <a:ext cx="77771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“Educar é a arte de tornar-se desnecessário.”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2014" y="1844676"/>
            <a:ext cx="3997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Segoe Print" pitchFamily="2" charset="0"/>
                <a:cs typeface="Arial" charset="0"/>
              </a:rPr>
              <a:t> Paulo Gaudêncio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4826" y="5661025"/>
            <a:ext cx="87852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cs typeface="Arial" charset="0"/>
              </a:rPr>
              <a:t>Obrigada pela presença de todos!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389" y="6176963"/>
            <a:ext cx="496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Arial" charset="0"/>
              </a:rPr>
              <a:t>Margari.</a:t>
            </a:r>
          </a:p>
        </p:txBody>
      </p:sp>
    </p:spTree>
    <p:extLst>
      <p:ext uri="{BB962C8B-B14F-4D97-AF65-F5344CB8AC3E}">
        <p14:creationId xmlns:p14="http://schemas.microsoft.com/office/powerpoint/2010/main" val="6882681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88" y="404814"/>
            <a:ext cx="7467600" cy="796925"/>
          </a:xfrm>
        </p:spPr>
        <p:txBody>
          <a:bodyPr/>
          <a:lstStyle/>
          <a:p>
            <a:pPr algn="ctr"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VISÃO OU TEORIA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7413" y="1484314"/>
            <a:ext cx="7467600" cy="4873625"/>
          </a:xfrm>
        </p:spPr>
        <p:txBody>
          <a:bodyPr>
            <a:normAutofit lnSpcReduction="10000"/>
          </a:bodyPr>
          <a:lstStyle/>
          <a:p>
            <a:pPr marL="342900" indent="-342900" algn="ctr">
              <a:buNone/>
              <a:defRPr/>
            </a:pPr>
            <a:r>
              <a:rPr lang="pt-B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8 crises:</a:t>
            </a:r>
          </a:p>
          <a:p>
            <a:pPr marL="342900" indent="-342900" algn="ctr">
              <a:buNone/>
              <a:defRPr/>
            </a:pPr>
            <a:endParaRPr lang="pt-BR" sz="105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Confiança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Desconfiança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Autonomia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Vergonha e Dúvida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Iniciativa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Culpa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Produtividade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Inferioridade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Identidade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Confusão de papel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Intimidade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Isolamento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Geratividade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Estagnação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Integridade do Ego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Desespero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198438"/>
            <a:ext cx="8686800" cy="1143000"/>
          </a:xfrm>
        </p:spPr>
        <p:txBody>
          <a:bodyPr/>
          <a:lstStyle/>
          <a:p>
            <a:pPr algn="ctr">
              <a:defRPr/>
            </a:pPr>
            <a:r>
              <a:rPr lang="pt-BR" sz="3800" b="1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A Teoria Psicanalítica de Freud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</a:rPr>
              <a:t>Desenvolvimento Emocional</a:t>
            </a:r>
          </a:p>
        </p:txBody>
      </p:sp>
      <p:pic>
        <p:nvPicPr>
          <p:cNvPr id="5" name="Picture 5" descr="espectativas dos pa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6460" y="1986534"/>
            <a:ext cx="5167973" cy="345869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74825" y="1773238"/>
            <a:ext cx="3657600" cy="4572000"/>
          </a:xfrm>
        </p:spPr>
        <p:txBody>
          <a:bodyPr>
            <a:normAutofit/>
          </a:bodyPr>
          <a:lstStyle/>
          <a:p>
            <a:pPr marL="274320" indent="-27432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Expectativas do pai/da mãe;</a:t>
            </a:r>
          </a:p>
          <a:p>
            <a:pPr marL="274320" indent="-27432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Filho(a) planejado?</a:t>
            </a:r>
          </a:p>
          <a:p>
            <a:pPr marL="274320" indent="-27432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Aceitação?</a:t>
            </a:r>
          </a:p>
          <a:p>
            <a:pPr marL="274320" indent="-27432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Rejeição?</a:t>
            </a:r>
          </a:p>
          <a:p>
            <a:pPr marL="274320" indent="-27432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Gravidez</a:t>
            </a:r>
          </a:p>
          <a:p>
            <a:pPr marL="274320" indent="-27432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90000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Parto</a:t>
            </a:r>
          </a:p>
          <a:p>
            <a:pPr marL="274320" indent="-274320">
              <a:buFont typeface="Wingdings"/>
              <a:buChar char="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0937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3751" y="1196975"/>
            <a:ext cx="51847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 TOTAL DEPENDÊNCIA</a:t>
            </a:r>
          </a:p>
          <a:p>
            <a:pPr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 NECESSIDADES ( físicas e emocionais)</a:t>
            </a:r>
          </a:p>
          <a:p>
            <a:pPr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 PRAZER E FANTASIAS = satisfação no ato de se alimentar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63750" y="3284538"/>
            <a:ext cx="78486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NARCISISMO PRIMÁRIO</a:t>
            </a:r>
          </a:p>
          <a:p>
            <a:pPr>
              <a:spcBef>
                <a:spcPct val="50000"/>
              </a:spcBef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 TOTAL INDIFERENCIAÇÃO – DIFERENCIAÇÃO:</a:t>
            </a:r>
          </a:p>
          <a:p>
            <a:pPr marL="342900" indent="-342900"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Trocas afetivas com a mãe e o meio;</a:t>
            </a:r>
          </a:p>
          <a:p>
            <a:pPr marL="342900" indent="-342900"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Maior consciência de si;</a:t>
            </a:r>
          </a:p>
          <a:p>
            <a:pPr marL="342900" indent="-342900"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Maior independência física e emocional</a:t>
            </a:r>
          </a:p>
          <a:p>
            <a:pPr marL="342900" indent="-342900"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</a:rPr>
              <a:t>“IDENTIDADE” - Individualidade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375" y="273051"/>
            <a:ext cx="34559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FASE ORAL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9601" y="911226"/>
            <a:ext cx="30654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De 0 a 1 ano e 6 meses</a:t>
            </a:r>
          </a:p>
          <a:p>
            <a:pPr>
              <a:defRPr/>
            </a:pPr>
            <a:endParaRPr lang="pt-B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286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675">
            <a:off x="2075214" y="1636547"/>
            <a:ext cx="4217196" cy="262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oral2.jpg"/>
          <p:cNvPicPr>
            <a:picLocks noChangeAspect="1"/>
          </p:cNvPicPr>
          <p:nvPr/>
        </p:nvPicPr>
        <p:blipFill>
          <a:blip r:embed="rId3" cstate="print"/>
          <a:srcRect b="6631"/>
          <a:stretch>
            <a:fillRect/>
          </a:stretch>
        </p:blipFill>
        <p:spPr>
          <a:xfrm rot="20544663">
            <a:off x="2925987" y="4125384"/>
            <a:ext cx="30480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ora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6617">
            <a:off x="6213815" y="681285"/>
            <a:ext cx="3048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oral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23413">
            <a:off x="6073069" y="3327800"/>
            <a:ext cx="3836651" cy="287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35189" y="476250"/>
            <a:ext cx="3443287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cript" pitchFamily="34" charset="0"/>
              </a:rPr>
              <a:t>Fase ORAL</a:t>
            </a:r>
          </a:p>
        </p:txBody>
      </p:sp>
    </p:spTree>
    <p:extLst>
      <p:ext uri="{BB962C8B-B14F-4D97-AF65-F5344CB8AC3E}">
        <p14:creationId xmlns:p14="http://schemas.microsoft.com/office/powerpoint/2010/main" val="1582515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988" y="404813"/>
            <a:ext cx="70215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dirty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Bebê Recém-nascido</a:t>
            </a:r>
          </a:p>
        </p:txBody>
      </p:sp>
      <p:pic>
        <p:nvPicPr>
          <p:cNvPr id="3" name="Picture 2" descr="recem nascid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2694">
            <a:off x="5638332" y="1660752"/>
            <a:ext cx="452327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03389" y="1628775"/>
            <a:ext cx="36718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Instintos</a:t>
            </a:r>
          </a:p>
          <a:p>
            <a:pPr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Reflexos</a:t>
            </a:r>
          </a:p>
          <a:p>
            <a:pPr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ID = não tem ego próprio</a:t>
            </a:r>
          </a:p>
          <a:p>
            <a:pPr algn="ctr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Estado de </a:t>
            </a:r>
            <a:r>
              <a:rPr lang="pt-BR" sz="2400" u="sng" dirty="0">
                <a:solidFill>
                  <a:schemeClr val="bg1">
                    <a:lumMod val="50000"/>
                  </a:schemeClr>
                </a:solidFill>
              </a:rPr>
              <a:t>indiferenciação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=  o bebê não reconhece a mãe como separada dele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9488" y="5724525"/>
            <a:ext cx="495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</a:rPr>
              <a:t>“ SER”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sym typeface="Wingdings" pitchFamily="2" charset="2"/>
              </a:rPr>
              <a:t> “ EU SOU”</a:t>
            </a:r>
            <a:endParaRPr lang="pt-BR" sz="32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44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1475</Words>
  <Application>Microsoft Office PowerPoint</Application>
  <PresentationFormat>Widescreen</PresentationFormat>
  <Paragraphs>265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Century Schoolbook</vt:lpstr>
      <vt:lpstr>Kristen ITC</vt:lpstr>
      <vt:lpstr>Script MT Bold</vt:lpstr>
      <vt:lpstr>Segoe Print</vt:lpstr>
      <vt:lpstr>Segoe Script</vt:lpstr>
      <vt:lpstr>Wingdings</vt:lpstr>
      <vt:lpstr>Tema do Office</vt:lpstr>
      <vt:lpstr>Apresentação do PowerPoint</vt:lpstr>
      <vt:lpstr>Sigmund Freud</vt:lpstr>
      <vt:lpstr>Apresentação do PowerPoint</vt:lpstr>
      <vt:lpstr>Apresentação do PowerPoint</vt:lpstr>
      <vt:lpstr>VISÃO OU TEORIA SOCIAL</vt:lpstr>
      <vt:lpstr>A Teoria Psicanalítica de Freud Desenvolvimento Emocional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marines fraga</dc:creator>
  <cp:lastModifiedBy>marines fraga</cp:lastModifiedBy>
  <cp:revision>1</cp:revision>
  <dcterms:created xsi:type="dcterms:W3CDTF">2014-08-18T23:16:12Z</dcterms:created>
  <dcterms:modified xsi:type="dcterms:W3CDTF">2014-08-18T23:24:39Z</dcterms:modified>
</cp:coreProperties>
</file>